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60" r:id="rId2"/>
    <p:sldId id="261" r:id="rId3"/>
    <p:sldId id="263" r:id="rId4"/>
    <p:sldId id="265" r:id="rId5"/>
    <p:sldId id="264" r:id="rId6"/>
    <p:sldId id="266" r:id="rId7"/>
    <p:sldId id="268" r:id="rId8"/>
    <p:sldId id="267" r:id="rId9"/>
    <p:sldId id="269" r:id="rId10"/>
    <p:sldId id="270" r:id="rId11"/>
    <p:sldId id="271"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7" d="100"/>
          <a:sy n="87" d="100"/>
        </p:scale>
        <p:origin x="-96" y="-3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a:prstGeom prst="rect">
            <a:avLst/>
          </a:prstGeo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a:prstGeom prst="rect">
            <a:avLst/>
          </a:prstGeo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5" name="Footer Placeholder 4"/>
          <p:cNvSpPr>
            <a:spLocks noGrp="1"/>
          </p:cNvSpPr>
          <p:nvPr>
            <p:ph type="ftr" sz="quarter" idx="11"/>
          </p:nvPr>
        </p:nvSpPr>
        <p:spPr>
          <a:xfrm>
            <a:off x="264458" y="6275668"/>
            <a:ext cx="484094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a:prstGeom prst="rect">
            <a:avLst/>
          </a:prstGeo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a:prstGeom prst="rect">
            <a:avLst/>
          </a:prstGeo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6" name="Footer Placeholder 5"/>
          <p:cNvSpPr>
            <a:spLocks noGrp="1"/>
          </p:cNvSpPr>
          <p:nvPr>
            <p:ph type="ftr" sz="quarter" idx="11"/>
          </p:nvPr>
        </p:nvSpPr>
        <p:spPr>
          <a:xfrm>
            <a:off x="264458" y="6275668"/>
            <a:ext cx="4840941"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46230" y="1120497"/>
            <a:ext cx="8042276" cy="1336956"/>
          </a:xfrm>
          <a:prstGeom prst="rect">
            <a:avLst/>
          </a:prstGeo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549275" y="1600201"/>
            <a:ext cx="8042276" cy="4343400"/>
          </a:xfrm>
          <a:prstGeom prst="rect">
            <a:avLst/>
          </a:prstGeo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5" name="Footer Placeholder 4"/>
          <p:cNvSpPr>
            <a:spLocks noGrp="1"/>
          </p:cNvSpPr>
          <p:nvPr>
            <p:ph type="ftr" sz="quarter" idx="11"/>
          </p:nvPr>
        </p:nvSpPr>
        <p:spPr>
          <a:xfrm>
            <a:off x="264458" y="6275668"/>
            <a:ext cx="484094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a:prstGeom prst="rect">
            <a:avLst/>
          </a:prstGeo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a:prstGeom prst="rect">
            <a:avLst/>
          </a:prstGeo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5" name="Footer Placeholder 4"/>
          <p:cNvSpPr>
            <a:spLocks noGrp="1"/>
          </p:cNvSpPr>
          <p:nvPr>
            <p:ph type="ftr" sz="quarter" idx="11"/>
          </p:nvPr>
        </p:nvSpPr>
        <p:spPr>
          <a:xfrm>
            <a:off x="264458" y="6275668"/>
            <a:ext cx="484094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46230" y="1120497"/>
            <a:ext cx="8042276" cy="1336956"/>
          </a:xfrm>
          <a:prstGeom prst="rect">
            <a:avLst/>
          </a:prstGeom>
        </p:spPr>
        <p:txBody>
          <a:bodyPr/>
          <a:lstStyle/>
          <a:p>
            <a:r>
              <a:rPr lang="en-US" smtClean="0"/>
              <a:t>Click to edit Master title style</a:t>
            </a:r>
            <a:endParaRPr/>
          </a:p>
        </p:txBody>
      </p:sp>
      <p:sp>
        <p:nvSpPr>
          <p:cNvPr id="3" name="Content Placeholder 2"/>
          <p:cNvSpPr>
            <a:spLocks noGrp="1"/>
          </p:cNvSpPr>
          <p:nvPr>
            <p:ph idx="1"/>
          </p:nvPr>
        </p:nvSpPr>
        <p:spPr>
          <a:xfrm>
            <a:off x="549275" y="1600201"/>
            <a:ext cx="8042276" cy="4343400"/>
          </a:xfrm>
          <a:prstGeom prst="rect">
            <a:avLst/>
          </a:prstGeo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5" name="Footer Placeholder 4"/>
          <p:cNvSpPr>
            <a:spLocks noGrp="1"/>
          </p:cNvSpPr>
          <p:nvPr>
            <p:ph type="ftr" sz="quarter" idx="11"/>
          </p:nvPr>
        </p:nvSpPr>
        <p:spPr>
          <a:xfrm>
            <a:off x="264458" y="6275668"/>
            <a:ext cx="484094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a:prstGeom prst="rect">
            <a:avLst/>
          </a:prstGeom>
        </p:spPr>
        <p:txBody>
          <a:bodyPr/>
          <a:lstStyle/>
          <a:p>
            <a:r>
              <a:rPr lang="en-US" dirty="0" smtClean="0"/>
              <a:t>Click to edit Master title style</a:t>
            </a:r>
            <a:endParaRPr dirty="0"/>
          </a:p>
        </p:txBody>
      </p:sp>
      <p:sp>
        <p:nvSpPr>
          <p:cNvPr id="3" name="Subtitle 2"/>
          <p:cNvSpPr>
            <a:spLocks noGrp="1"/>
          </p:cNvSpPr>
          <p:nvPr>
            <p:ph type="subTitle" idx="1"/>
          </p:nvPr>
        </p:nvSpPr>
        <p:spPr>
          <a:xfrm>
            <a:off x="363538" y="4771029"/>
            <a:ext cx="8416925" cy="972671"/>
          </a:xfrm>
          <a:prstGeom prst="rect">
            <a:avLst/>
          </a:prstGeo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5" name="Footer Placeholder 4"/>
          <p:cNvSpPr>
            <a:spLocks noGrp="1"/>
          </p:cNvSpPr>
          <p:nvPr>
            <p:ph type="ftr" sz="quarter" idx="11"/>
          </p:nvPr>
        </p:nvSpPr>
        <p:spPr>
          <a:xfrm>
            <a:off x="264458" y="6275668"/>
            <a:ext cx="484094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prstGeom prst="rect">
            <a:avLst/>
          </a:prstGeo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a:prstGeom prst="rect">
            <a:avLst/>
          </a:prstGeo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a:prstGeom prst="rect">
            <a:avLst/>
          </a:prstGeo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5" name="Footer Placeholder 4"/>
          <p:cNvSpPr>
            <a:spLocks noGrp="1"/>
          </p:cNvSpPr>
          <p:nvPr>
            <p:ph type="ftr" sz="quarter" idx="11"/>
          </p:nvPr>
        </p:nvSpPr>
        <p:spPr>
          <a:xfrm>
            <a:off x="264458" y="6275668"/>
            <a:ext cx="4840941"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a:prstGeom prst="rect">
            <a:avLst/>
          </a:prstGeo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a:prstGeom prst="rect">
            <a:avLst/>
          </a:prstGeo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751071" y="1600201"/>
            <a:ext cx="3840480" cy="4343400"/>
          </a:xfrm>
          <a:prstGeom prst="rect">
            <a:avLst/>
          </a:prstGeo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6" name="Footer Placeholder 5"/>
          <p:cNvSpPr>
            <a:spLocks noGrp="1"/>
          </p:cNvSpPr>
          <p:nvPr>
            <p:ph type="ftr" sz="quarter" idx="11"/>
          </p:nvPr>
        </p:nvSpPr>
        <p:spPr>
          <a:xfrm>
            <a:off x="264458" y="6275668"/>
            <a:ext cx="4840941"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a:prstGeom prst="rect">
            <a:avLst/>
          </a:prstGeo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a:prstGeom prst="rect">
            <a:avLst/>
          </a:prstGeo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a:prstGeom prst="rect">
            <a:avLst/>
          </a:prstGeo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51070" y="1453224"/>
            <a:ext cx="3840480" cy="750887"/>
          </a:xfrm>
          <a:prstGeom prst="rect">
            <a:avLst/>
          </a:prstGeo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a:prstGeom prst="rect">
            <a:avLst/>
          </a:prstGeo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8" name="Footer Placeholder 7"/>
          <p:cNvSpPr>
            <a:spLocks noGrp="1"/>
          </p:cNvSpPr>
          <p:nvPr>
            <p:ph type="ftr" sz="quarter" idx="11"/>
          </p:nvPr>
        </p:nvSpPr>
        <p:spPr>
          <a:xfrm>
            <a:off x="264458" y="6275668"/>
            <a:ext cx="4840941"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46230" y="1120497"/>
            <a:ext cx="8042276" cy="1336956"/>
          </a:xfrm>
          <a:prstGeom prst="rect">
            <a:avLst/>
          </a:prstGeom>
        </p:spPr>
        <p:txBody>
          <a:bodyPr/>
          <a:lstStyle/>
          <a:p>
            <a:r>
              <a:rPr lang="en-US" smtClean="0"/>
              <a:t>Click to edit Master title style</a:t>
            </a:r>
            <a:endParaRPr/>
          </a:p>
        </p:txBody>
      </p:sp>
      <p:sp>
        <p:nvSpPr>
          <p:cNvPr id="3" name="Date Placeholder 2"/>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4" name="Footer Placeholder 3"/>
          <p:cNvSpPr>
            <a:spLocks noGrp="1"/>
          </p:cNvSpPr>
          <p:nvPr>
            <p:ph type="ftr" sz="quarter" idx="11"/>
          </p:nvPr>
        </p:nvSpPr>
        <p:spPr>
          <a:xfrm>
            <a:off x="264458" y="6275668"/>
            <a:ext cx="4840941"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3" name="Footer Placeholder 2"/>
          <p:cNvSpPr>
            <a:spLocks noGrp="1"/>
          </p:cNvSpPr>
          <p:nvPr>
            <p:ph type="ftr" sz="quarter" idx="11"/>
          </p:nvPr>
        </p:nvSpPr>
        <p:spPr>
          <a:xfrm>
            <a:off x="264458" y="6275668"/>
            <a:ext cx="4840941"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a:prstGeom prst="rect">
            <a:avLst/>
          </a:prstGeo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a:prstGeom prst="rect">
            <a:avLst/>
          </a:prstGeo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33399" y="1787856"/>
            <a:ext cx="3840480" cy="3720152"/>
          </a:xfrm>
          <a:prstGeom prst="rect">
            <a:avLst/>
          </a:prstGeo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5629835" y="6275668"/>
            <a:ext cx="2133600" cy="365125"/>
          </a:xfrm>
          <a:prstGeom prst="rect">
            <a:avLst/>
          </a:prstGeom>
        </p:spPr>
        <p:txBody>
          <a:bodyPr/>
          <a:lstStyle/>
          <a:p>
            <a:fld id="{B01F9CA3-105E-4857-9057-6DB6197DA786}" type="datetimeFigureOut">
              <a:rPr lang="en-US" smtClean="0"/>
              <a:pPr/>
              <a:t>6/27/11</a:t>
            </a:fld>
            <a:endParaRPr lang="en-US"/>
          </a:p>
        </p:txBody>
      </p:sp>
      <p:sp>
        <p:nvSpPr>
          <p:cNvPr id="6" name="Footer Placeholder 5"/>
          <p:cNvSpPr>
            <a:spLocks noGrp="1"/>
          </p:cNvSpPr>
          <p:nvPr>
            <p:ph type="ftr" sz="quarter" idx="11"/>
          </p:nvPr>
        </p:nvSpPr>
        <p:spPr>
          <a:xfrm>
            <a:off x="264458" y="6275668"/>
            <a:ext cx="4840941"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9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53619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610825"/>
            <a:ext cx="9144000" cy="3046988"/>
          </a:xfrm>
          <a:prstGeom prst="rect">
            <a:avLst/>
          </a:prstGeom>
        </p:spPr>
        <p:txBody>
          <a:bodyPr wrap="square">
            <a:spAutoFit/>
          </a:bodyPr>
          <a:lstStyle/>
          <a:p>
            <a:pPr algn="ctr"/>
            <a:r>
              <a:rPr lang="en-US" sz="2400" dirty="0">
                <a:solidFill>
                  <a:srgbClr val="000000"/>
                </a:solidFill>
                <a:latin typeface="Papyrus"/>
                <a:ea typeface="Papyrus"/>
                <a:cs typeface="Papyrus"/>
              </a:rPr>
              <a:t>Business </a:t>
            </a:r>
            <a:r>
              <a:rPr lang="en-US" sz="2400" dirty="0" smtClean="0">
                <a:solidFill>
                  <a:srgbClr val="000000"/>
                </a:solidFill>
                <a:latin typeface="Papyrus"/>
                <a:ea typeface="Papyrus"/>
                <a:cs typeface="Papyrus"/>
              </a:rPr>
              <a:t>partnerships are imperative </a:t>
            </a:r>
            <a:r>
              <a:rPr lang="en-US" sz="2400" dirty="0">
                <a:solidFill>
                  <a:srgbClr val="000000"/>
                </a:solidFill>
                <a:latin typeface="Papyrus"/>
                <a:ea typeface="Papyrus"/>
                <a:cs typeface="Papyrus"/>
              </a:rPr>
              <a:t>to this event and we </a:t>
            </a:r>
            <a:r>
              <a:rPr lang="en-US" sz="2400" dirty="0" smtClean="0">
                <a:solidFill>
                  <a:srgbClr val="000000"/>
                </a:solidFill>
                <a:latin typeface="Papyrus"/>
                <a:ea typeface="Papyrus"/>
                <a:cs typeface="Papyrus"/>
              </a:rPr>
              <a:t>have teamed </a:t>
            </a:r>
            <a:r>
              <a:rPr lang="en-US" sz="2400" dirty="0">
                <a:solidFill>
                  <a:srgbClr val="000000"/>
                </a:solidFill>
                <a:latin typeface="Papyrus"/>
                <a:ea typeface="Papyrus"/>
                <a:cs typeface="Papyrus"/>
              </a:rPr>
              <a:t>up </a:t>
            </a:r>
            <a:r>
              <a:rPr lang="en-US" sz="2400" dirty="0" smtClean="0">
                <a:solidFill>
                  <a:srgbClr val="000000"/>
                </a:solidFill>
                <a:latin typeface="Papyrus"/>
                <a:ea typeface="Papyrus"/>
                <a:cs typeface="Papyrus"/>
              </a:rPr>
              <a:t>with </a:t>
            </a:r>
            <a:r>
              <a:rPr lang="en-US" sz="2400" dirty="0">
                <a:solidFill>
                  <a:srgbClr val="000000"/>
                </a:solidFill>
                <a:latin typeface="Papyrus"/>
                <a:ea typeface="Papyrus"/>
                <a:cs typeface="Papyrus"/>
              </a:rPr>
              <a:t>the Aiken Downtown Development </a:t>
            </a:r>
            <a:r>
              <a:rPr lang="en-US" sz="2400" dirty="0" smtClean="0">
                <a:solidFill>
                  <a:srgbClr val="000000"/>
                </a:solidFill>
                <a:latin typeface="Papyrus"/>
                <a:ea typeface="Papyrus"/>
                <a:cs typeface="Papyrus"/>
              </a:rPr>
              <a:t>Association, downtown restaurants and local merchants. </a:t>
            </a:r>
          </a:p>
          <a:p>
            <a:pPr algn="ctr"/>
            <a:endParaRPr lang="en-US" sz="2400" dirty="0">
              <a:solidFill>
                <a:srgbClr val="000000"/>
              </a:solidFill>
              <a:latin typeface="Papyrus"/>
              <a:ea typeface="Papyrus"/>
              <a:cs typeface="Papyrus"/>
            </a:endParaRPr>
          </a:p>
          <a:p>
            <a:pPr algn="ctr"/>
            <a:endParaRPr lang="en-US" sz="2400" dirty="0">
              <a:solidFill>
                <a:srgbClr val="000000"/>
              </a:solidFill>
              <a:latin typeface="Papyrus"/>
              <a:ea typeface="Papyrus"/>
              <a:cs typeface="Papyrus"/>
            </a:endParaRPr>
          </a:p>
          <a:p>
            <a:pPr algn="ctr"/>
            <a:r>
              <a:rPr lang="en-US" sz="2400" dirty="0">
                <a:solidFill>
                  <a:srgbClr val="000000"/>
                </a:solidFill>
                <a:latin typeface="Papyrus"/>
                <a:ea typeface="Papyrus"/>
                <a:cs typeface="Papyrus"/>
              </a:rPr>
              <a:t>We </a:t>
            </a:r>
            <a:r>
              <a:rPr lang="en-US" sz="2400" dirty="0" smtClean="0">
                <a:solidFill>
                  <a:srgbClr val="000000"/>
                </a:solidFill>
                <a:latin typeface="Papyrus"/>
                <a:ea typeface="Papyrus"/>
                <a:cs typeface="Papyrus"/>
              </a:rPr>
              <a:t>are currently working with the Aiken Downtown Development Association to encourage </a:t>
            </a:r>
            <a:r>
              <a:rPr lang="en-US" sz="2400" dirty="0">
                <a:solidFill>
                  <a:srgbClr val="000000"/>
                </a:solidFill>
                <a:latin typeface="Papyrus"/>
                <a:ea typeface="Papyrus"/>
                <a:cs typeface="Papyrus"/>
              </a:rPr>
              <a:t>merchants </a:t>
            </a:r>
            <a:r>
              <a:rPr lang="en-US" sz="2400" dirty="0" smtClean="0">
                <a:solidFill>
                  <a:srgbClr val="000000"/>
                </a:solidFill>
                <a:latin typeface="Papyrus"/>
                <a:ea typeface="Papyrus"/>
                <a:cs typeface="Papyrus"/>
              </a:rPr>
              <a:t>to extend </a:t>
            </a:r>
            <a:r>
              <a:rPr lang="en-US" sz="2400" dirty="0">
                <a:solidFill>
                  <a:srgbClr val="000000"/>
                </a:solidFill>
                <a:latin typeface="Papyrus"/>
                <a:ea typeface="Papyrus"/>
                <a:cs typeface="Papyrus"/>
              </a:rPr>
              <a:t>their open hours to approximately 8pm.</a:t>
            </a:r>
            <a:endParaRPr lang="en-US" sz="2400" dirty="0">
              <a:solidFill>
                <a:srgbClr val="091E24"/>
              </a:solidFill>
              <a:latin typeface="Papyrus"/>
              <a:cs typeface="Papyrus"/>
            </a:endParaRPr>
          </a:p>
        </p:txBody>
      </p:sp>
      <p:sp>
        <p:nvSpPr>
          <p:cNvPr id="5" name="Rectangle 4"/>
          <p:cNvSpPr/>
          <p:nvPr/>
        </p:nvSpPr>
        <p:spPr>
          <a:xfrm>
            <a:off x="0" y="249042"/>
            <a:ext cx="9144000" cy="769441"/>
          </a:xfrm>
          <a:prstGeom prst="rect">
            <a:avLst/>
          </a:prstGeom>
        </p:spPr>
        <p:txBody>
          <a:bodyPr wrap="square">
            <a:spAutoFit/>
          </a:bodyPr>
          <a:lstStyle/>
          <a:p>
            <a:pPr algn="ctr"/>
            <a:endParaRPr lang="en-US" sz="800" dirty="0" smtClean="0">
              <a:solidFill>
                <a:srgbClr val="091E24"/>
              </a:solidFill>
            </a:endParaRPr>
          </a:p>
          <a:p>
            <a:pPr algn="ctr"/>
            <a:r>
              <a:rPr lang="en-US" sz="3600" dirty="0" smtClean="0">
                <a:solidFill>
                  <a:srgbClr val="091E24"/>
                </a:solidFill>
                <a:latin typeface="Papyrus"/>
                <a:cs typeface="Papyrus"/>
              </a:rPr>
              <a:t>The Partnerships…</a:t>
            </a:r>
            <a:endParaRPr lang="en-US" sz="36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77994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436496"/>
            <a:ext cx="9144000" cy="4893647"/>
          </a:xfrm>
          <a:prstGeom prst="rect">
            <a:avLst/>
          </a:prstGeom>
        </p:spPr>
        <p:txBody>
          <a:bodyPr wrap="square">
            <a:spAutoFit/>
          </a:bodyPr>
          <a:lstStyle/>
          <a:p>
            <a:pPr algn="ctr"/>
            <a:r>
              <a:rPr lang="en-US" sz="2400" dirty="0" smtClean="0">
                <a:solidFill>
                  <a:srgbClr val="000000"/>
                </a:solidFill>
                <a:latin typeface="Papyrus"/>
                <a:ea typeface="Papyrus"/>
                <a:cs typeface="Papyrus"/>
              </a:rPr>
              <a:t>AYP has met with Aiken Public Safety administration to discuss and plan for this event and has made the necessary arrangements with the department to meet the expectations of the city, local ordinances and state law.</a:t>
            </a:r>
          </a:p>
          <a:p>
            <a:pPr algn="ctr"/>
            <a:endParaRPr lang="en-US" sz="2400" dirty="0">
              <a:solidFill>
                <a:srgbClr val="000000"/>
              </a:solidFill>
              <a:latin typeface="Papyrus"/>
              <a:ea typeface="Papyrus"/>
              <a:cs typeface="Papyrus"/>
            </a:endParaRPr>
          </a:p>
          <a:p>
            <a:pPr algn="ctr"/>
            <a:endParaRPr lang="en-US" sz="2400" dirty="0" smtClean="0">
              <a:solidFill>
                <a:srgbClr val="000000"/>
              </a:solidFill>
              <a:latin typeface="Papyrus"/>
              <a:ea typeface="Papyrus"/>
              <a:cs typeface="Papyrus"/>
            </a:endParaRPr>
          </a:p>
          <a:p>
            <a:pPr algn="ctr"/>
            <a:r>
              <a:rPr lang="en-US" sz="2400" dirty="0" smtClean="0">
                <a:solidFill>
                  <a:srgbClr val="000000"/>
                </a:solidFill>
                <a:latin typeface="Papyrus"/>
                <a:ea typeface="Papyrus"/>
                <a:cs typeface="Papyrus"/>
              </a:rPr>
              <a:t>We have also met with the City Manager’s office and Chamber of Commerce administration to ensure that we are on track to provide an exceptional entertainment, recreational and social experience that not only meets the strategic goals of the City, Chamber and AYP, but also engages our cross-generational audience that reminds us….</a:t>
            </a:r>
          </a:p>
          <a:p>
            <a:pPr algn="ctr"/>
            <a:r>
              <a:rPr lang="en-US" sz="2400" dirty="0" smtClean="0">
                <a:solidFill>
                  <a:srgbClr val="091E24"/>
                </a:solidFill>
                <a:latin typeface="Papyrus"/>
                <a:cs typeface="Papyrus"/>
              </a:rPr>
              <a:t>If you’re lucky enough to live in Aiken… You’re </a:t>
            </a:r>
            <a:r>
              <a:rPr lang="en-US" sz="2400" dirty="0">
                <a:solidFill>
                  <a:srgbClr val="091E24"/>
                </a:solidFill>
                <a:latin typeface="Papyrus"/>
                <a:cs typeface="Papyrus"/>
              </a:rPr>
              <a:t>l</a:t>
            </a:r>
            <a:r>
              <a:rPr lang="en-US" sz="2400" dirty="0" smtClean="0">
                <a:solidFill>
                  <a:srgbClr val="091E24"/>
                </a:solidFill>
                <a:latin typeface="Papyrus"/>
                <a:cs typeface="Papyrus"/>
              </a:rPr>
              <a:t>ucky enough!</a:t>
            </a:r>
            <a:endParaRPr lang="en-US" sz="2400" dirty="0">
              <a:solidFill>
                <a:srgbClr val="000000"/>
              </a:solidFill>
              <a:latin typeface="Papyrus"/>
              <a:ea typeface="Papyrus"/>
              <a:cs typeface="Papyrus"/>
            </a:endParaRPr>
          </a:p>
        </p:txBody>
      </p:sp>
      <p:sp>
        <p:nvSpPr>
          <p:cNvPr id="5" name="Rectangle 4"/>
          <p:cNvSpPr/>
          <p:nvPr/>
        </p:nvSpPr>
        <p:spPr>
          <a:xfrm>
            <a:off x="0" y="249042"/>
            <a:ext cx="9144000" cy="769441"/>
          </a:xfrm>
          <a:prstGeom prst="rect">
            <a:avLst/>
          </a:prstGeom>
        </p:spPr>
        <p:txBody>
          <a:bodyPr wrap="square">
            <a:spAutoFit/>
          </a:bodyPr>
          <a:lstStyle/>
          <a:p>
            <a:pPr algn="ctr"/>
            <a:endParaRPr lang="en-US" sz="800" dirty="0" smtClean="0">
              <a:solidFill>
                <a:srgbClr val="091E24"/>
              </a:solidFill>
            </a:endParaRPr>
          </a:p>
          <a:p>
            <a:pPr algn="ctr"/>
            <a:r>
              <a:rPr lang="en-US" sz="3600" dirty="0" smtClean="0">
                <a:solidFill>
                  <a:srgbClr val="091E24"/>
                </a:solidFill>
                <a:latin typeface="Papyrus"/>
                <a:cs typeface="Papyrus"/>
              </a:rPr>
              <a:t>The Security and Important Issues…</a:t>
            </a:r>
            <a:endParaRPr lang="en-US" sz="36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7041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9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3" name="Rectangle 2"/>
          <p:cNvSpPr/>
          <p:nvPr/>
        </p:nvSpPr>
        <p:spPr>
          <a:xfrm>
            <a:off x="0" y="138865"/>
            <a:ext cx="9144000" cy="553998"/>
          </a:xfrm>
          <a:prstGeom prst="rect">
            <a:avLst/>
          </a:prstGeom>
        </p:spPr>
        <p:txBody>
          <a:bodyPr wrap="square">
            <a:spAutoFit/>
          </a:bodyPr>
          <a:lstStyle/>
          <a:p>
            <a:pPr algn="ctr"/>
            <a:r>
              <a:rPr lang="en-US" sz="3000" dirty="0" smtClean="0">
                <a:solidFill>
                  <a:srgbClr val="091E24"/>
                </a:solidFill>
                <a:latin typeface="Papyrus"/>
                <a:cs typeface="Papyrus"/>
              </a:rPr>
              <a:t>Thank you for your time and support in this matter.</a:t>
            </a:r>
            <a:endParaRPr lang="en-US" sz="30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68816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2" name="Rectangle 1"/>
          <p:cNvSpPr/>
          <p:nvPr/>
        </p:nvSpPr>
        <p:spPr>
          <a:xfrm>
            <a:off x="0" y="1840645"/>
            <a:ext cx="9144000" cy="1323439"/>
          </a:xfrm>
          <a:prstGeom prst="rect">
            <a:avLst/>
          </a:prstGeom>
        </p:spPr>
        <p:txBody>
          <a:bodyPr wrap="square">
            <a:spAutoFit/>
          </a:bodyPr>
          <a:lstStyle/>
          <a:p>
            <a:pPr algn="ctr"/>
            <a:r>
              <a:rPr lang="en-US" sz="4800" dirty="0">
                <a:solidFill>
                  <a:srgbClr val="091E24"/>
                </a:solidFill>
              </a:rPr>
              <a:t>Fifth </a:t>
            </a:r>
            <a:r>
              <a:rPr lang="en-US" sz="4800" dirty="0" smtClean="0">
                <a:solidFill>
                  <a:srgbClr val="091E24"/>
                </a:solidFill>
              </a:rPr>
              <a:t>Friday!</a:t>
            </a:r>
          </a:p>
          <a:p>
            <a:pPr algn="ctr"/>
            <a:endParaRPr lang="en-US" sz="800" dirty="0" smtClean="0">
              <a:solidFill>
                <a:srgbClr val="091E24"/>
              </a:solidFill>
            </a:endParaRPr>
          </a:p>
          <a:p>
            <a:pPr algn="ctr"/>
            <a:r>
              <a:rPr lang="en-US" sz="2400" dirty="0" smtClean="0">
                <a:solidFill>
                  <a:srgbClr val="091E24"/>
                </a:solidFill>
              </a:rPr>
              <a:t>Your </a:t>
            </a:r>
            <a:r>
              <a:rPr lang="en-US" sz="2400" dirty="0">
                <a:solidFill>
                  <a:srgbClr val="091E24"/>
                </a:solidFill>
              </a:rPr>
              <a:t>Friends. Your Family. Your City!</a:t>
            </a:r>
          </a:p>
        </p:txBody>
      </p:sp>
      <p:sp>
        <p:nvSpPr>
          <p:cNvPr id="4" name="Rectangle 3"/>
          <p:cNvSpPr/>
          <p:nvPr/>
        </p:nvSpPr>
        <p:spPr>
          <a:xfrm>
            <a:off x="0" y="4931404"/>
            <a:ext cx="9144000" cy="584776"/>
          </a:xfrm>
          <a:prstGeom prst="rect">
            <a:avLst/>
          </a:prstGeom>
        </p:spPr>
        <p:txBody>
          <a:bodyPr wrap="square">
            <a:spAutoFit/>
          </a:bodyPr>
          <a:lstStyle/>
          <a:p>
            <a:pPr algn="ctr"/>
            <a:endParaRPr lang="en-US" sz="800" dirty="0" smtClean="0">
              <a:solidFill>
                <a:srgbClr val="091E24"/>
              </a:solidFill>
            </a:endParaRPr>
          </a:p>
          <a:p>
            <a:pPr algn="ctr"/>
            <a:r>
              <a:rPr lang="en-US" sz="2400" dirty="0" smtClean="0">
                <a:solidFill>
                  <a:srgbClr val="091E24"/>
                </a:solidFill>
              </a:rPr>
              <a:t>Presented by: Aiken Young Professionals</a:t>
            </a:r>
            <a:endParaRPr lang="en-US" sz="2400" dirty="0">
              <a:solidFill>
                <a:srgbClr val="091E24"/>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39315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499371"/>
            <a:ext cx="9144000" cy="3908762"/>
          </a:xfrm>
          <a:prstGeom prst="rect">
            <a:avLst/>
          </a:prstGeom>
        </p:spPr>
        <p:txBody>
          <a:bodyPr wrap="square">
            <a:spAutoFit/>
          </a:bodyPr>
          <a:lstStyle/>
          <a:p>
            <a:pPr algn="ctr"/>
            <a:endParaRPr lang="en-US" sz="800" dirty="0" smtClean="0">
              <a:solidFill>
                <a:srgbClr val="091E24"/>
              </a:solidFill>
              <a:latin typeface="Papyrus"/>
              <a:cs typeface="Papyrus"/>
            </a:endParaRPr>
          </a:p>
          <a:p>
            <a:pPr algn="ctr"/>
            <a:r>
              <a:rPr lang="en-US" sz="2400" dirty="0">
                <a:solidFill>
                  <a:srgbClr val="091E24"/>
                </a:solidFill>
                <a:latin typeface="Papyrus"/>
                <a:cs typeface="Papyrus"/>
              </a:rPr>
              <a:t>The Aiken Young Professionals </a:t>
            </a:r>
            <a:r>
              <a:rPr lang="en-US" sz="2400" dirty="0" smtClean="0">
                <a:solidFill>
                  <a:srgbClr val="091E24"/>
                </a:solidFill>
                <a:latin typeface="Papyrus"/>
                <a:cs typeface="Papyrus"/>
              </a:rPr>
              <a:t>had the pleasure of assisting the Celebrate Aiken 175</a:t>
            </a:r>
            <a:r>
              <a:rPr lang="en-US" sz="2400" baseline="30000" dirty="0" smtClean="0">
                <a:solidFill>
                  <a:srgbClr val="091E24"/>
                </a:solidFill>
                <a:latin typeface="Papyrus"/>
                <a:cs typeface="Papyrus"/>
              </a:rPr>
              <a:t>th</a:t>
            </a:r>
            <a:r>
              <a:rPr lang="en-US" sz="2400" dirty="0" smtClean="0">
                <a:solidFill>
                  <a:srgbClr val="091E24"/>
                </a:solidFill>
                <a:latin typeface="Papyrus"/>
                <a:cs typeface="Papyrus"/>
              </a:rPr>
              <a:t> committee with hosting a family focused event that was themed with “Aiken’s Future” in mind...</a:t>
            </a:r>
          </a:p>
          <a:p>
            <a:pPr algn="ctr"/>
            <a:endParaRPr lang="en-US" sz="2400" dirty="0" smtClean="0">
              <a:solidFill>
                <a:srgbClr val="091E24"/>
              </a:solidFill>
              <a:latin typeface="Papyrus"/>
              <a:cs typeface="Papyrus"/>
            </a:endParaRPr>
          </a:p>
          <a:p>
            <a:pPr algn="ctr"/>
            <a:endParaRPr lang="en-US" sz="2400" dirty="0">
              <a:solidFill>
                <a:srgbClr val="091E24"/>
              </a:solidFill>
              <a:latin typeface="Papyrus"/>
              <a:cs typeface="Papyrus"/>
            </a:endParaRPr>
          </a:p>
          <a:p>
            <a:pPr algn="ctr"/>
            <a:endParaRPr lang="en-US" sz="2400" dirty="0">
              <a:solidFill>
                <a:srgbClr val="091E24"/>
              </a:solidFill>
              <a:latin typeface="Papyrus"/>
              <a:cs typeface="Papyrus"/>
            </a:endParaRPr>
          </a:p>
          <a:p>
            <a:pPr algn="ctr"/>
            <a:r>
              <a:rPr lang="en-US" sz="2400" dirty="0" smtClean="0">
                <a:solidFill>
                  <a:srgbClr val="091E24"/>
                </a:solidFill>
                <a:latin typeface="Papyrus"/>
                <a:cs typeface="Papyrus"/>
              </a:rPr>
              <a:t>Through this partnership AYP hosted the Celebrate Aiken 175</a:t>
            </a:r>
            <a:r>
              <a:rPr lang="en-US" sz="2400" baseline="30000" dirty="0" smtClean="0">
                <a:solidFill>
                  <a:srgbClr val="091E24"/>
                </a:solidFill>
                <a:latin typeface="Papyrus"/>
                <a:cs typeface="Papyrus"/>
              </a:rPr>
              <a:t>th </a:t>
            </a:r>
            <a:r>
              <a:rPr lang="en-US" sz="2400" dirty="0">
                <a:solidFill>
                  <a:srgbClr val="091E24"/>
                </a:solidFill>
                <a:latin typeface="Papyrus"/>
                <a:cs typeface="Papyrus"/>
              </a:rPr>
              <a:t>fourth quarter </a:t>
            </a:r>
            <a:r>
              <a:rPr lang="en-US" sz="2400" dirty="0" smtClean="0">
                <a:solidFill>
                  <a:srgbClr val="091E24"/>
                </a:solidFill>
                <a:latin typeface="Papyrus"/>
                <a:cs typeface="Papyrus"/>
              </a:rPr>
              <a:t>event held at the Newberry Street Festival Center. This event was a success and allowed AYP to serve in a way that we had not done previously.</a:t>
            </a:r>
            <a:endParaRPr lang="en-US" sz="2400" dirty="0">
              <a:solidFill>
                <a:srgbClr val="091E24"/>
              </a:solidFill>
              <a:latin typeface="Papyrus"/>
              <a:cs typeface="Papyrus"/>
            </a:endParaRPr>
          </a:p>
        </p:txBody>
      </p:sp>
      <p:sp>
        <p:nvSpPr>
          <p:cNvPr id="5" name="Rectangle 4"/>
          <p:cNvSpPr/>
          <p:nvPr/>
        </p:nvSpPr>
        <p:spPr>
          <a:xfrm>
            <a:off x="0" y="249042"/>
            <a:ext cx="9144000" cy="769441"/>
          </a:xfrm>
          <a:prstGeom prst="rect">
            <a:avLst/>
          </a:prstGeom>
        </p:spPr>
        <p:txBody>
          <a:bodyPr wrap="square">
            <a:spAutoFit/>
          </a:bodyPr>
          <a:lstStyle/>
          <a:p>
            <a:pPr algn="ctr"/>
            <a:endParaRPr lang="en-US" sz="800" dirty="0" smtClean="0">
              <a:solidFill>
                <a:srgbClr val="091E24"/>
              </a:solidFill>
            </a:endParaRPr>
          </a:p>
          <a:p>
            <a:pPr algn="ctr"/>
            <a:r>
              <a:rPr lang="en-US" sz="3600" dirty="0" smtClean="0">
                <a:solidFill>
                  <a:srgbClr val="091E24"/>
                </a:solidFill>
                <a:latin typeface="Papyrus"/>
                <a:cs typeface="Papyrus"/>
              </a:rPr>
              <a:t>The Background…</a:t>
            </a:r>
            <a:endParaRPr lang="en-US" sz="36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73365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499371"/>
            <a:ext cx="9144000" cy="3539431"/>
          </a:xfrm>
          <a:prstGeom prst="rect">
            <a:avLst/>
          </a:prstGeom>
        </p:spPr>
        <p:txBody>
          <a:bodyPr wrap="square">
            <a:spAutoFit/>
          </a:bodyPr>
          <a:lstStyle/>
          <a:p>
            <a:pPr algn="ctr"/>
            <a:endParaRPr lang="en-US" sz="800" dirty="0" smtClean="0">
              <a:solidFill>
                <a:srgbClr val="091E24"/>
              </a:solidFill>
              <a:latin typeface="Papyrus"/>
              <a:cs typeface="Papyrus"/>
            </a:endParaRPr>
          </a:p>
          <a:p>
            <a:pPr algn="ctr"/>
            <a:r>
              <a:rPr lang="en-US" sz="2400" dirty="0" smtClean="0">
                <a:solidFill>
                  <a:srgbClr val="091E24"/>
                </a:solidFill>
                <a:latin typeface="Papyrus"/>
                <a:cs typeface="Papyrus"/>
              </a:rPr>
              <a:t>While Aiken has a multitude of events and activities that aim to meet the needs of all citizens young to old, there are only a few cross-generational activities that influence family values while bolstering social interaction through the arts, music, entertainment and games within our regional area.</a:t>
            </a:r>
          </a:p>
          <a:p>
            <a:pPr algn="ctr"/>
            <a:endParaRPr lang="en-US" sz="2400" dirty="0">
              <a:solidFill>
                <a:srgbClr val="091E24"/>
              </a:solidFill>
              <a:latin typeface="Papyrus"/>
              <a:cs typeface="Papyrus"/>
            </a:endParaRPr>
          </a:p>
          <a:p>
            <a:pPr algn="ctr"/>
            <a:r>
              <a:rPr lang="en-US" sz="2400" dirty="0" smtClean="0">
                <a:solidFill>
                  <a:srgbClr val="091E24"/>
                </a:solidFill>
                <a:latin typeface="Papyrus"/>
                <a:cs typeface="Papyrus"/>
              </a:rPr>
              <a:t>Also, during these tough economic times, businesses face a new challenge of growing and maintaining a valuable customer base for economic growth.</a:t>
            </a:r>
            <a:endParaRPr lang="en-US" sz="2400" dirty="0">
              <a:solidFill>
                <a:srgbClr val="091E24"/>
              </a:solidFill>
              <a:latin typeface="Papyrus"/>
              <a:cs typeface="Papyrus"/>
            </a:endParaRPr>
          </a:p>
        </p:txBody>
      </p:sp>
      <p:sp>
        <p:nvSpPr>
          <p:cNvPr id="5" name="Rectangle 4"/>
          <p:cNvSpPr/>
          <p:nvPr/>
        </p:nvSpPr>
        <p:spPr>
          <a:xfrm>
            <a:off x="0" y="249042"/>
            <a:ext cx="9144000" cy="769441"/>
          </a:xfrm>
          <a:prstGeom prst="rect">
            <a:avLst/>
          </a:prstGeom>
        </p:spPr>
        <p:txBody>
          <a:bodyPr wrap="square">
            <a:spAutoFit/>
          </a:bodyPr>
          <a:lstStyle/>
          <a:p>
            <a:pPr algn="ctr"/>
            <a:endParaRPr lang="en-US" sz="800" dirty="0" smtClean="0">
              <a:solidFill>
                <a:srgbClr val="091E24"/>
              </a:solidFill>
            </a:endParaRPr>
          </a:p>
          <a:p>
            <a:pPr algn="ctr"/>
            <a:r>
              <a:rPr lang="en-US" sz="3600" dirty="0" smtClean="0">
                <a:solidFill>
                  <a:srgbClr val="091E24"/>
                </a:solidFill>
                <a:latin typeface="Papyrus"/>
                <a:cs typeface="Papyrus"/>
              </a:rPr>
              <a:t>The Need…</a:t>
            </a:r>
            <a:endParaRPr lang="en-US" sz="36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05683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018483"/>
            <a:ext cx="9144000" cy="4832092"/>
          </a:xfrm>
          <a:prstGeom prst="rect">
            <a:avLst/>
          </a:prstGeom>
        </p:spPr>
        <p:txBody>
          <a:bodyPr wrap="square">
            <a:spAutoFit/>
          </a:bodyPr>
          <a:lstStyle/>
          <a:p>
            <a:pPr algn="ctr"/>
            <a:endParaRPr lang="en-US" sz="2000" dirty="0" smtClean="0">
              <a:solidFill>
                <a:srgbClr val="091E24"/>
              </a:solidFill>
              <a:latin typeface="Papyrus"/>
              <a:cs typeface="Papyrus"/>
            </a:endParaRPr>
          </a:p>
          <a:p>
            <a:pPr algn="ctr"/>
            <a:r>
              <a:rPr lang="en-US" sz="2400" dirty="0">
                <a:solidFill>
                  <a:srgbClr val="091E24"/>
                </a:solidFill>
                <a:latin typeface="Papyrus"/>
                <a:cs typeface="Papyrus"/>
              </a:rPr>
              <a:t>As an entity of the Greater Aiken Chamber of Commerce we understand and support the needs of local businesses to find, develop and implement strategies to improve customer base, and economic growth. </a:t>
            </a:r>
            <a:endParaRPr lang="en-US" sz="2400" dirty="0" smtClean="0">
              <a:solidFill>
                <a:srgbClr val="091E24"/>
              </a:solidFill>
              <a:latin typeface="Papyrus"/>
              <a:cs typeface="Papyrus"/>
            </a:endParaRPr>
          </a:p>
          <a:p>
            <a:pPr algn="ctr"/>
            <a:endParaRPr lang="en-US" sz="2400" dirty="0">
              <a:solidFill>
                <a:srgbClr val="091E24"/>
              </a:solidFill>
              <a:latin typeface="Papyrus"/>
              <a:cs typeface="Papyrus"/>
            </a:endParaRPr>
          </a:p>
          <a:p>
            <a:pPr algn="ctr"/>
            <a:r>
              <a:rPr lang="en-US" sz="2400" dirty="0" smtClean="0">
                <a:solidFill>
                  <a:srgbClr val="091E24"/>
                </a:solidFill>
                <a:latin typeface="Papyrus"/>
                <a:cs typeface="Papyrus"/>
              </a:rPr>
              <a:t>As </a:t>
            </a:r>
            <a:r>
              <a:rPr lang="en-US" sz="2400" dirty="0">
                <a:solidFill>
                  <a:srgbClr val="091E24"/>
                </a:solidFill>
                <a:latin typeface="Papyrus"/>
                <a:cs typeface="Papyrus"/>
              </a:rPr>
              <a:t>young </a:t>
            </a:r>
            <a:r>
              <a:rPr lang="en-US" sz="2400" dirty="0" smtClean="0">
                <a:solidFill>
                  <a:srgbClr val="091E24"/>
                </a:solidFill>
                <a:latin typeface="Papyrus"/>
                <a:cs typeface="Papyrus"/>
              </a:rPr>
              <a:t>professionals and families, </a:t>
            </a:r>
            <a:r>
              <a:rPr lang="en-US" sz="2400" dirty="0">
                <a:solidFill>
                  <a:srgbClr val="091E24"/>
                </a:solidFill>
                <a:latin typeface="Papyrus"/>
                <a:cs typeface="Papyrus"/>
              </a:rPr>
              <a:t>we understand the need to provide adequate activities that </a:t>
            </a:r>
            <a:r>
              <a:rPr lang="en-US" sz="2400" dirty="0" smtClean="0">
                <a:solidFill>
                  <a:srgbClr val="091E24"/>
                </a:solidFill>
                <a:latin typeface="Papyrus"/>
                <a:cs typeface="Papyrus"/>
              </a:rPr>
              <a:t>deliver </a:t>
            </a:r>
            <a:r>
              <a:rPr lang="en-US" sz="2400" dirty="0">
                <a:solidFill>
                  <a:srgbClr val="091E24"/>
                </a:solidFill>
                <a:latin typeface="Papyrus"/>
                <a:cs typeface="Papyrus"/>
              </a:rPr>
              <a:t>quality entertainment, food, and social atmosphere </a:t>
            </a:r>
            <a:r>
              <a:rPr lang="en-US" sz="2400" dirty="0" smtClean="0">
                <a:solidFill>
                  <a:srgbClr val="091E24"/>
                </a:solidFill>
                <a:latin typeface="Papyrus"/>
                <a:cs typeface="Papyrus"/>
              </a:rPr>
              <a:t>to engage this </a:t>
            </a:r>
            <a:r>
              <a:rPr lang="en-US" sz="2400" dirty="0">
                <a:solidFill>
                  <a:srgbClr val="091E24"/>
                </a:solidFill>
                <a:latin typeface="Papyrus"/>
                <a:cs typeface="Papyrus"/>
              </a:rPr>
              <a:t>growing demographic in our community</a:t>
            </a:r>
            <a:r>
              <a:rPr lang="en-US" sz="2400" dirty="0" smtClean="0">
                <a:solidFill>
                  <a:srgbClr val="091E24"/>
                </a:solidFill>
                <a:latin typeface="Papyrus"/>
                <a:cs typeface="Papyrus"/>
              </a:rPr>
              <a:t>.</a:t>
            </a:r>
          </a:p>
          <a:p>
            <a:pPr algn="ctr"/>
            <a:endParaRPr lang="en-US" sz="2400" dirty="0">
              <a:solidFill>
                <a:srgbClr val="091E24"/>
              </a:solidFill>
              <a:latin typeface="Papyrus"/>
              <a:cs typeface="Papyrus"/>
            </a:endParaRPr>
          </a:p>
          <a:p>
            <a:pPr algn="ctr"/>
            <a:r>
              <a:rPr lang="en-US" sz="2400" dirty="0" smtClean="0">
                <a:solidFill>
                  <a:srgbClr val="091E24"/>
                </a:solidFill>
                <a:latin typeface="Papyrus"/>
                <a:cs typeface="Papyrus"/>
              </a:rPr>
              <a:t>Lastly, we understand the importance of engaging a cross-generational audience to achieve our strategic goals.</a:t>
            </a:r>
            <a:endParaRPr lang="en-US" sz="2400" dirty="0">
              <a:solidFill>
                <a:srgbClr val="091E24"/>
              </a:solidFill>
              <a:latin typeface="Papyrus"/>
              <a:cs typeface="Papyrus"/>
            </a:endParaRPr>
          </a:p>
        </p:txBody>
      </p:sp>
      <p:sp>
        <p:nvSpPr>
          <p:cNvPr id="5" name="Rectangle 4"/>
          <p:cNvSpPr/>
          <p:nvPr/>
        </p:nvSpPr>
        <p:spPr>
          <a:xfrm>
            <a:off x="0" y="249042"/>
            <a:ext cx="9144000" cy="769441"/>
          </a:xfrm>
          <a:prstGeom prst="rect">
            <a:avLst/>
          </a:prstGeom>
        </p:spPr>
        <p:txBody>
          <a:bodyPr wrap="square">
            <a:spAutoFit/>
          </a:bodyPr>
          <a:lstStyle/>
          <a:p>
            <a:pPr algn="ctr"/>
            <a:endParaRPr lang="en-US" sz="800" dirty="0" smtClean="0">
              <a:solidFill>
                <a:srgbClr val="091E24"/>
              </a:solidFill>
            </a:endParaRPr>
          </a:p>
          <a:p>
            <a:pPr algn="ctr"/>
            <a:r>
              <a:rPr lang="en-US" sz="3600" dirty="0" smtClean="0">
                <a:solidFill>
                  <a:srgbClr val="091E24"/>
                </a:solidFill>
                <a:latin typeface="Papyrus"/>
                <a:cs typeface="Papyrus"/>
              </a:rPr>
              <a:t>The Solution…</a:t>
            </a:r>
            <a:endParaRPr lang="en-US" sz="36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11909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287685"/>
            <a:ext cx="9144000" cy="4031873"/>
          </a:xfrm>
          <a:prstGeom prst="rect">
            <a:avLst/>
          </a:prstGeom>
        </p:spPr>
        <p:txBody>
          <a:bodyPr wrap="square">
            <a:spAutoFit/>
          </a:bodyPr>
          <a:lstStyle/>
          <a:p>
            <a:pPr algn="ctr"/>
            <a:endParaRPr lang="en-US" sz="800" dirty="0" smtClean="0">
              <a:solidFill>
                <a:srgbClr val="091E24"/>
              </a:solidFill>
              <a:latin typeface="Papyrus"/>
              <a:cs typeface="Papyrus"/>
            </a:endParaRPr>
          </a:p>
          <a:p>
            <a:pPr algn="ctr"/>
            <a:endParaRPr lang="en-US" sz="800" dirty="0">
              <a:solidFill>
                <a:srgbClr val="091E24"/>
              </a:solidFill>
              <a:latin typeface="Papyrus"/>
              <a:cs typeface="Papyrus"/>
            </a:endParaRPr>
          </a:p>
          <a:p>
            <a:pPr algn="ctr"/>
            <a:r>
              <a:rPr lang="en-US" sz="2400" dirty="0">
                <a:solidFill>
                  <a:srgbClr val="091E24"/>
                </a:solidFill>
                <a:latin typeface="Papyrus"/>
                <a:cs typeface="Papyrus"/>
              </a:rPr>
              <a:t>The Aiken Young Professionals are planning on hosting a continuous, re-occurring community service project that will impact families, young </a:t>
            </a:r>
            <a:r>
              <a:rPr lang="en-US" sz="2400" dirty="0" smtClean="0">
                <a:solidFill>
                  <a:srgbClr val="091E24"/>
                </a:solidFill>
                <a:latin typeface="Papyrus"/>
                <a:cs typeface="Papyrus"/>
              </a:rPr>
              <a:t>professionals, </a:t>
            </a:r>
            <a:r>
              <a:rPr lang="en-US" sz="2400" dirty="0">
                <a:solidFill>
                  <a:srgbClr val="091E24"/>
                </a:solidFill>
                <a:latin typeface="Papyrus"/>
                <a:cs typeface="Papyrus"/>
              </a:rPr>
              <a:t>local </a:t>
            </a:r>
            <a:r>
              <a:rPr lang="en-US" sz="2400" dirty="0" smtClean="0">
                <a:solidFill>
                  <a:srgbClr val="091E24"/>
                </a:solidFill>
                <a:latin typeface="Papyrus"/>
                <a:cs typeface="Papyrus"/>
              </a:rPr>
              <a:t>businesses and government </a:t>
            </a:r>
            <a:r>
              <a:rPr lang="en-US" sz="2400" dirty="0">
                <a:solidFill>
                  <a:srgbClr val="091E24"/>
                </a:solidFill>
                <a:latin typeface="Papyrus"/>
                <a:cs typeface="Papyrus"/>
              </a:rPr>
              <a:t>while bolstering the intricate diverse nature of </a:t>
            </a:r>
            <a:endParaRPr lang="en-US" sz="2400" dirty="0" smtClean="0">
              <a:solidFill>
                <a:srgbClr val="091E24"/>
              </a:solidFill>
              <a:latin typeface="Papyrus"/>
              <a:cs typeface="Papyrus"/>
            </a:endParaRPr>
          </a:p>
          <a:p>
            <a:pPr algn="ctr"/>
            <a:r>
              <a:rPr lang="en-US" sz="2400" dirty="0" smtClean="0">
                <a:solidFill>
                  <a:srgbClr val="091E24"/>
                </a:solidFill>
                <a:latin typeface="Papyrus"/>
                <a:cs typeface="Papyrus"/>
              </a:rPr>
              <a:t>“</a:t>
            </a:r>
            <a:r>
              <a:rPr lang="en-US" sz="2400" dirty="0">
                <a:solidFill>
                  <a:srgbClr val="091E24"/>
                </a:solidFill>
                <a:latin typeface="Papyrus"/>
                <a:cs typeface="Papyrus"/>
              </a:rPr>
              <a:t>The Alley” in beautiful Downtown Aiken”</a:t>
            </a:r>
            <a:r>
              <a:rPr lang="en-US" sz="2400" dirty="0" smtClean="0">
                <a:solidFill>
                  <a:srgbClr val="091E24"/>
                </a:solidFill>
                <a:latin typeface="Papyrus"/>
                <a:cs typeface="Papyrus"/>
              </a:rPr>
              <a:t>.</a:t>
            </a:r>
          </a:p>
          <a:p>
            <a:pPr algn="ctr"/>
            <a:endParaRPr lang="en-US" sz="2400" dirty="0">
              <a:solidFill>
                <a:srgbClr val="091E24"/>
              </a:solidFill>
              <a:latin typeface="Papyrus"/>
              <a:cs typeface="Papyrus"/>
            </a:endParaRPr>
          </a:p>
          <a:p>
            <a:pPr algn="ctr"/>
            <a:r>
              <a:rPr lang="en-US" sz="2400" dirty="0">
                <a:solidFill>
                  <a:srgbClr val="091E24"/>
                </a:solidFill>
                <a:latin typeface="Papyrus"/>
                <a:cs typeface="Papyrus"/>
              </a:rPr>
              <a:t>With </a:t>
            </a:r>
            <a:r>
              <a:rPr lang="en-US" sz="2400" dirty="0" smtClean="0">
                <a:solidFill>
                  <a:srgbClr val="091E24"/>
                </a:solidFill>
                <a:latin typeface="Papyrus"/>
                <a:cs typeface="Papyrus"/>
              </a:rPr>
              <a:t>all of the previous </a:t>
            </a:r>
            <a:r>
              <a:rPr lang="en-US" sz="2400" dirty="0">
                <a:solidFill>
                  <a:srgbClr val="091E24"/>
                </a:solidFill>
                <a:latin typeface="Papyrus"/>
                <a:cs typeface="Papyrus"/>
              </a:rPr>
              <a:t>ideas in mind we have </a:t>
            </a:r>
            <a:r>
              <a:rPr lang="en-US" sz="2400" dirty="0" smtClean="0">
                <a:solidFill>
                  <a:srgbClr val="091E24"/>
                </a:solidFill>
                <a:latin typeface="Papyrus"/>
                <a:cs typeface="Papyrus"/>
              </a:rPr>
              <a:t>began </a:t>
            </a:r>
            <a:r>
              <a:rPr lang="en-US" sz="2400" dirty="0">
                <a:solidFill>
                  <a:srgbClr val="091E24"/>
                </a:solidFill>
                <a:latin typeface="Papyrus"/>
                <a:cs typeface="Papyrus"/>
              </a:rPr>
              <a:t>to plan and implement a program that will benefit and meet the objectives </a:t>
            </a:r>
            <a:r>
              <a:rPr lang="en-US" sz="2400" dirty="0" smtClean="0">
                <a:solidFill>
                  <a:srgbClr val="091E24"/>
                </a:solidFill>
                <a:latin typeface="Papyrus"/>
                <a:cs typeface="Papyrus"/>
              </a:rPr>
              <a:t>for </a:t>
            </a:r>
            <a:r>
              <a:rPr lang="en-US" sz="2400" dirty="0">
                <a:solidFill>
                  <a:srgbClr val="091E24"/>
                </a:solidFill>
                <a:latin typeface="Papyrus"/>
                <a:cs typeface="Papyrus"/>
              </a:rPr>
              <a:t>all entities involved. This event being “coined” as</a:t>
            </a:r>
            <a:r>
              <a:rPr lang="en-US" sz="2400" dirty="0" smtClean="0">
                <a:solidFill>
                  <a:srgbClr val="091E24"/>
                </a:solidFill>
                <a:latin typeface="Papyrus"/>
                <a:cs typeface="Papyrus"/>
              </a:rPr>
              <a:t>:</a:t>
            </a:r>
          </a:p>
          <a:p>
            <a:pPr algn="ctr"/>
            <a:endParaRPr lang="en-US" sz="2400" dirty="0">
              <a:solidFill>
                <a:srgbClr val="091E24"/>
              </a:solidFill>
              <a:latin typeface="Papyrus"/>
              <a:cs typeface="Papyrus"/>
            </a:endParaRPr>
          </a:p>
        </p:txBody>
      </p:sp>
      <p:sp>
        <p:nvSpPr>
          <p:cNvPr id="5" name="Rectangle 4"/>
          <p:cNvSpPr/>
          <p:nvPr/>
        </p:nvSpPr>
        <p:spPr>
          <a:xfrm>
            <a:off x="0" y="249042"/>
            <a:ext cx="9144000" cy="769441"/>
          </a:xfrm>
          <a:prstGeom prst="rect">
            <a:avLst/>
          </a:prstGeom>
        </p:spPr>
        <p:txBody>
          <a:bodyPr wrap="square">
            <a:spAutoFit/>
          </a:bodyPr>
          <a:lstStyle/>
          <a:p>
            <a:pPr algn="ctr"/>
            <a:endParaRPr lang="en-US" sz="800" dirty="0" smtClean="0">
              <a:solidFill>
                <a:srgbClr val="091E24"/>
              </a:solidFill>
            </a:endParaRPr>
          </a:p>
          <a:p>
            <a:pPr algn="ctr"/>
            <a:r>
              <a:rPr lang="en-US" sz="3600" dirty="0" smtClean="0">
                <a:solidFill>
                  <a:srgbClr val="091E24"/>
                </a:solidFill>
                <a:latin typeface="Papyrus"/>
                <a:cs typeface="Papyrus"/>
              </a:rPr>
              <a:t>The Idea…</a:t>
            </a:r>
            <a:endParaRPr lang="en-US" sz="36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29226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038643"/>
            <a:ext cx="9144000" cy="3077766"/>
          </a:xfrm>
          <a:prstGeom prst="rect">
            <a:avLst/>
          </a:prstGeom>
        </p:spPr>
        <p:txBody>
          <a:bodyPr wrap="square">
            <a:spAutoFit/>
          </a:bodyPr>
          <a:lstStyle/>
          <a:p>
            <a:pPr algn="ctr"/>
            <a:endParaRPr lang="en-US" sz="6000" dirty="0">
              <a:solidFill>
                <a:srgbClr val="091E24"/>
              </a:solidFill>
              <a:latin typeface="Papyrus"/>
              <a:cs typeface="Papyrus"/>
            </a:endParaRPr>
          </a:p>
          <a:p>
            <a:pPr algn="ctr"/>
            <a:r>
              <a:rPr lang="en-US" sz="6000" dirty="0">
                <a:solidFill>
                  <a:srgbClr val="091E24"/>
                </a:solidFill>
                <a:latin typeface="Papyrus"/>
                <a:cs typeface="Papyrus"/>
              </a:rPr>
              <a:t>“Fifth Friday… </a:t>
            </a:r>
            <a:endParaRPr lang="en-US" sz="6000" dirty="0" smtClean="0">
              <a:solidFill>
                <a:srgbClr val="091E24"/>
              </a:solidFill>
              <a:latin typeface="Papyrus"/>
              <a:cs typeface="Papyrus"/>
            </a:endParaRPr>
          </a:p>
          <a:p>
            <a:pPr algn="ctr"/>
            <a:endParaRPr lang="en-US" sz="1400" dirty="0" smtClean="0">
              <a:solidFill>
                <a:srgbClr val="091E24"/>
              </a:solidFill>
              <a:latin typeface="Papyrus"/>
              <a:cs typeface="Papyrus"/>
            </a:endParaRPr>
          </a:p>
          <a:p>
            <a:pPr algn="ctr"/>
            <a:r>
              <a:rPr lang="en-US" sz="3600" dirty="0" smtClean="0">
                <a:solidFill>
                  <a:srgbClr val="091E24"/>
                </a:solidFill>
                <a:latin typeface="Papyrus"/>
                <a:cs typeface="Papyrus"/>
              </a:rPr>
              <a:t>Your </a:t>
            </a:r>
            <a:r>
              <a:rPr lang="en-US" sz="3600" dirty="0">
                <a:solidFill>
                  <a:srgbClr val="091E24"/>
                </a:solidFill>
                <a:latin typeface="Papyrus"/>
                <a:cs typeface="Papyrus"/>
              </a:rPr>
              <a:t>Friends, Your Family, Your City!”</a:t>
            </a:r>
          </a:p>
          <a:p>
            <a:pPr algn="ctr"/>
            <a:endParaRPr lang="en-US" sz="24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08055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361783"/>
            <a:ext cx="9144000" cy="4031873"/>
          </a:xfrm>
          <a:prstGeom prst="rect">
            <a:avLst/>
          </a:prstGeom>
        </p:spPr>
        <p:txBody>
          <a:bodyPr wrap="square">
            <a:spAutoFit/>
          </a:bodyPr>
          <a:lstStyle/>
          <a:p>
            <a:pPr algn="ctr"/>
            <a:endParaRPr lang="en-US" sz="800" dirty="0" smtClean="0">
              <a:solidFill>
                <a:srgbClr val="091E24"/>
              </a:solidFill>
              <a:latin typeface="Papyrus"/>
              <a:cs typeface="Papyrus"/>
            </a:endParaRPr>
          </a:p>
          <a:p>
            <a:pPr algn="ctr"/>
            <a:endParaRPr lang="en-US" sz="800" dirty="0">
              <a:solidFill>
                <a:srgbClr val="091E24"/>
              </a:solidFill>
              <a:latin typeface="Papyrus"/>
              <a:cs typeface="Papyrus"/>
            </a:endParaRPr>
          </a:p>
          <a:p>
            <a:pPr algn="ctr"/>
            <a:r>
              <a:rPr lang="en-US" sz="2400" dirty="0">
                <a:solidFill>
                  <a:srgbClr val="091E24"/>
                </a:solidFill>
                <a:latin typeface="Papyrus"/>
                <a:cs typeface="Papyrus"/>
              </a:rPr>
              <a:t>This event is </a:t>
            </a:r>
            <a:r>
              <a:rPr lang="en-US" sz="2400" b="1" dirty="0">
                <a:solidFill>
                  <a:srgbClr val="091E24"/>
                </a:solidFill>
                <a:latin typeface="Papyrus"/>
                <a:cs typeface="Papyrus"/>
              </a:rPr>
              <a:t>free to the public</a:t>
            </a:r>
            <a:r>
              <a:rPr lang="en-US" sz="2400" dirty="0">
                <a:solidFill>
                  <a:srgbClr val="091E24"/>
                </a:solidFill>
                <a:latin typeface="Papyrus"/>
                <a:cs typeface="Papyrus"/>
              </a:rPr>
              <a:t> and will take place and be centered in the heart of “The Alley” </a:t>
            </a:r>
            <a:r>
              <a:rPr lang="en-US" sz="2400" dirty="0" smtClean="0">
                <a:solidFill>
                  <a:srgbClr val="091E24"/>
                </a:solidFill>
                <a:latin typeface="Papyrus"/>
                <a:cs typeface="Papyrus"/>
              </a:rPr>
              <a:t>in </a:t>
            </a:r>
            <a:r>
              <a:rPr lang="en-US" sz="2400" dirty="0">
                <a:solidFill>
                  <a:srgbClr val="091E24"/>
                </a:solidFill>
                <a:latin typeface="Papyrus"/>
                <a:cs typeface="Papyrus"/>
              </a:rPr>
              <a:t>Downtown Aiken. Dependent upon future interest, growth and </a:t>
            </a:r>
            <a:r>
              <a:rPr lang="en-US" sz="2400" dirty="0" smtClean="0">
                <a:solidFill>
                  <a:srgbClr val="091E24"/>
                </a:solidFill>
                <a:latin typeface="Papyrus"/>
                <a:cs typeface="Papyrus"/>
              </a:rPr>
              <a:t>suggestions, we could possibly extend to the Newberry Street Festival Center.</a:t>
            </a:r>
          </a:p>
          <a:p>
            <a:pPr algn="ctr"/>
            <a:endParaRPr lang="en-US" sz="2400" dirty="0" smtClean="0">
              <a:solidFill>
                <a:srgbClr val="091E24"/>
              </a:solidFill>
              <a:latin typeface="Papyrus"/>
              <a:cs typeface="Papyrus"/>
            </a:endParaRPr>
          </a:p>
          <a:p>
            <a:pPr algn="ctr"/>
            <a:endParaRPr lang="en-US" sz="2400" dirty="0">
              <a:solidFill>
                <a:srgbClr val="091E24"/>
              </a:solidFill>
              <a:latin typeface="Papyrus"/>
              <a:cs typeface="Papyrus"/>
            </a:endParaRPr>
          </a:p>
          <a:p>
            <a:pPr algn="ctr"/>
            <a:r>
              <a:rPr lang="en-US" sz="2400" dirty="0" smtClean="0">
                <a:solidFill>
                  <a:srgbClr val="091E24"/>
                </a:solidFill>
                <a:latin typeface="Papyrus"/>
                <a:cs typeface="Papyrus"/>
              </a:rPr>
              <a:t>Our event time frame will be from 6pm until 10pm.</a:t>
            </a:r>
          </a:p>
          <a:p>
            <a:pPr algn="ctr"/>
            <a:r>
              <a:rPr lang="en-US" sz="2400" dirty="0" smtClean="0">
                <a:solidFill>
                  <a:srgbClr val="091E24"/>
                </a:solidFill>
                <a:latin typeface="Papyrus"/>
                <a:cs typeface="Papyrus"/>
              </a:rPr>
              <a:t>6pm</a:t>
            </a:r>
            <a:r>
              <a:rPr lang="en-US" sz="2400" dirty="0">
                <a:solidFill>
                  <a:srgbClr val="091E24"/>
                </a:solidFill>
                <a:latin typeface="Papyrus"/>
                <a:cs typeface="Papyrus"/>
              </a:rPr>
              <a:t>-8pm being focused on family oriented activities/ attractions.</a:t>
            </a:r>
          </a:p>
          <a:p>
            <a:pPr algn="ctr"/>
            <a:r>
              <a:rPr lang="en-US" sz="2400" dirty="0">
                <a:solidFill>
                  <a:srgbClr val="091E24"/>
                </a:solidFill>
                <a:latin typeface="Papyrus"/>
                <a:cs typeface="Papyrus"/>
              </a:rPr>
              <a:t>8pm-10pm being focused on young professional interest.</a:t>
            </a:r>
          </a:p>
          <a:p>
            <a:pPr algn="ctr"/>
            <a:endParaRPr lang="en-US" sz="2400" dirty="0">
              <a:solidFill>
                <a:srgbClr val="091E24"/>
              </a:solidFill>
              <a:latin typeface="Papyrus"/>
              <a:cs typeface="Papyrus"/>
            </a:endParaRPr>
          </a:p>
        </p:txBody>
      </p:sp>
      <p:sp>
        <p:nvSpPr>
          <p:cNvPr id="5" name="Rectangle 4"/>
          <p:cNvSpPr/>
          <p:nvPr/>
        </p:nvSpPr>
        <p:spPr>
          <a:xfrm>
            <a:off x="0" y="249042"/>
            <a:ext cx="9144000" cy="769441"/>
          </a:xfrm>
          <a:prstGeom prst="rect">
            <a:avLst/>
          </a:prstGeom>
        </p:spPr>
        <p:txBody>
          <a:bodyPr wrap="square">
            <a:spAutoFit/>
          </a:bodyPr>
          <a:lstStyle/>
          <a:p>
            <a:pPr algn="ctr"/>
            <a:endParaRPr lang="en-US" sz="800" dirty="0" smtClean="0">
              <a:solidFill>
                <a:srgbClr val="091E24"/>
              </a:solidFill>
            </a:endParaRPr>
          </a:p>
          <a:p>
            <a:pPr algn="ctr"/>
            <a:r>
              <a:rPr lang="en-US" sz="3600" dirty="0" smtClean="0">
                <a:solidFill>
                  <a:srgbClr val="091E24"/>
                </a:solidFill>
                <a:latin typeface="Papyrus"/>
                <a:cs typeface="Papyrus"/>
              </a:rPr>
              <a:t>The Details…</a:t>
            </a:r>
            <a:endParaRPr lang="en-US" sz="36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22833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Fifth Friday Logo.jpg"/>
          <p:cNvPicPr>
            <a:picLocks noChangeAspect="1"/>
          </p:cNvPicPr>
          <p:nvPr/>
        </p:nvPicPr>
        <p:blipFill>
          <a:blip r:embed="rId2" cstate="print">
            <a:alphaModFix amt="300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69066" y="795868"/>
            <a:ext cx="4555068" cy="4597788"/>
          </a:xfrm>
          <a:prstGeom prst="rect">
            <a:avLst/>
          </a:prstGeom>
        </p:spPr>
      </p:pic>
      <p:sp>
        <p:nvSpPr>
          <p:cNvPr id="4" name="Rectangle 3"/>
          <p:cNvSpPr/>
          <p:nvPr/>
        </p:nvSpPr>
        <p:spPr>
          <a:xfrm>
            <a:off x="0" y="1610825"/>
            <a:ext cx="9144000" cy="3416320"/>
          </a:xfrm>
          <a:prstGeom prst="rect">
            <a:avLst/>
          </a:prstGeom>
        </p:spPr>
        <p:txBody>
          <a:bodyPr wrap="square">
            <a:spAutoFit/>
          </a:bodyPr>
          <a:lstStyle/>
          <a:p>
            <a:pPr algn="ctr"/>
            <a:r>
              <a:rPr lang="en-US" sz="2400" dirty="0">
                <a:solidFill>
                  <a:srgbClr val="091E24"/>
                </a:solidFill>
                <a:latin typeface="Papyrus"/>
                <a:cs typeface="Papyrus"/>
              </a:rPr>
              <a:t>Fifth Friday will </a:t>
            </a:r>
            <a:r>
              <a:rPr lang="en-US" sz="2400" dirty="0" smtClean="0">
                <a:solidFill>
                  <a:srgbClr val="091E24"/>
                </a:solidFill>
                <a:latin typeface="Papyrus"/>
                <a:cs typeface="Papyrus"/>
              </a:rPr>
              <a:t>host </a:t>
            </a:r>
            <a:r>
              <a:rPr lang="en-US" sz="2400" dirty="0">
                <a:solidFill>
                  <a:srgbClr val="091E24"/>
                </a:solidFill>
                <a:latin typeface="Papyrus"/>
                <a:cs typeface="Papyrus"/>
              </a:rPr>
              <a:t>multiple forms of entertainment to include musicians, visual artists, clowns, balloonist, ice sculptors, fire throwers and other types of ‘non-conventional’ entertainment. </a:t>
            </a:r>
            <a:endParaRPr lang="en-US" sz="2400" dirty="0" smtClean="0">
              <a:solidFill>
                <a:srgbClr val="091E24"/>
              </a:solidFill>
              <a:latin typeface="Papyrus"/>
              <a:cs typeface="Papyrus"/>
            </a:endParaRPr>
          </a:p>
          <a:p>
            <a:pPr algn="ctr"/>
            <a:endParaRPr lang="en-US" sz="2400" dirty="0" smtClean="0">
              <a:solidFill>
                <a:srgbClr val="091E24"/>
              </a:solidFill>
              <a:latin typeface="Papyrus"/>
              <a:cs typeface="Papyrus"/>
            </a:endParaRPr>
          </a:p>
          <a:p>
            <a:pPr algn="ctr"/>
            <a:endParaRPr lang="en-US" sz="2400" dirty="0">
              <a:solidFill>
                <a:srgbClr val="091E24"/>
              </a:solidFill>
              <a:latin typeface="Papyrus"/>
              <a:cs typeface="Papyrus"/>
            </a:endParaRPr>
          </a:p>
          <a:p>
            <a:pPr algn="ctr"/>
            <a:r>
              <a:rPr lang="en-US" sz="2400" dirty="0" smtClean="0">
                <a:solidFill>
                  <a:srgbClr val="091E24"/>
                </a:solidFill>
                <a:latin typeface="Papyrus"/>
                <a:cs typeface="Papyrus"/>
              </a:rPr>
              <a:t>Also</a:t>
            </a:r>
            <a:r>
              <a:rPr lang="en-US" sz="2400" dirty="0">
                <a:solidFill>
                  <a:srgbClr val="091E24"/>
                </a:solidFill>
                <a:latin typeface="Papyrus"/>
                <a:cs typeface="Papyrus"/>
              </a:rPr>
              <a:t>, several forms of individual entertainment such as sidewalk chalk drawing and family/ team games such as; corn hole, horseshoes, and bag races.</a:t>
            </a:r>
          </a:p>
          <a:p>
            <a:pPr algn="ctr"/>
            <a:endParaRPr lang="en-US" sz="2400" dirty="0">
              <a:solidFill>
                <a:srgbClr val="091E24"/>
              </a:solidFill>
              <a:latin typeface="Papyrus"/>
              <a:cs typeface="Papyrus"/>
            </a:endParaRPr>
          </a:p>
        </p:txBody>
      </p:sp>
      <p:sp>
        <p:nvSpPr>
          <p:cNvPr id="5" name="Rectangle 4"/>
          <p:cNvSpPr/>
          <p:nvPr/>
        </p:nvSpPr>
        <p:spPr>
          <a:xfrm>
            <a:off x="0" y="249042"/>
            <a:ext cx="9144000" cy="769441"/>
          </a:xfrm>
          <a:prstGeom prst="rect">
            <a:avLst/>
          </a:prstGeom>
        </p:spPr>
        <p:txBody>
          <a:bodyPr wrap="square">
            <a:spAutoFit/>
          </a:bodyPr>
          <a:lstStyle/>
          <a:p>
            <a:pPr algn="ctr"/>
            <a:endParaRPr lang="en-US" sz="800" dirty="0" smtClean="0">
              <a:solidFill>
                <a:srgbClr val="091E24"/>
              </a:solidFill>
            </a:endParaRPr>
          </a:p>
          <a:p>
            <a:pPr algn="ctr"/>
            <a:r>
              <a:rPr lang="en-US" sz="3600" dirty="0" smtClean="0">
                <a:solidFill>
                  <a:srgbClr val="091E24"/>
                </a:solidFill>
                <a:latin typeface="Papyrus"/>
                <a:cs typeface="Papyrus"/>
              </a:rPr>
              <a:t>The Entertainment…</a:t>
            </a:r>
            <a:endParaRPr lang="en-US" sz="3600" dirty="0">
              <a:solidFill>
                <a:srgbClr val="091E24"/>
              </a:solidFill>
              <a:latin typeface="Papyrus"/>
              <a:cs typeface="Papyru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90676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Custom 7">
      <a:dk1>
        <a:srgbClr val="005209"/>
      </a:dk1>
      <a:lt1>
        <a:sysClr val="window" lastClr="FFFFFF"/>
      </a:lt1>
      <a:dk2>
        <a:srgbClr val="3E6B33"/>
      </a:dk2>
      <a:lt2>
        <a:srgbClr val="F4FFEF"/>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115</TotalTime>
  <Words>691</Words>
  <Application>Microsoft Macintosh PowerPoint</Application>
  <PresentationFormat>On-screen Show (4:3)</PresentationFormat>
  <Paragraphs>69</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Breeze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Selwyn Deloach</dc:creator>
  <cp:lastModifiedBy>David Fallaw</cp:lastModifiedBy>
  <cp:revision>12</cp:revision>
  <dcterms:created xsi:type="dcterms:W3CDTF">2011-06-27T22:15:17Z</dcterms:created>
  <dcterms:modified xsi:type="dcterms:W3CDTF">2011-06-27T22:15:35Z</dcterms:modified>
</cp:coreProperties>
</file>